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71" r:id="rId4"/>
    <p:sldId id="274" r:id="rId5"/>
    <p:sldId id="275" r:id="rId6"/>
    <p:sldId id="282" r:id="rId7"/>
    <p:sldId id="281" r:id="rId8"/>
    <p:sldId id="280" r:id="rId9"/>
    <p:sldId id="279" r:id="rId10"/>
    <p:sldId id="276" r:id="rId11"/>
    <p:sldId id="277" r:id="rId12"/>
    <p:sldId id="283" r:id="rId13"/>
    <p:sldId id="270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BM_ADMIN\Box%20Sync\Projects\Trade%20Surveillance\Trend%20Analysis\documentation\trends%20graphics%20in%20exce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BM_ADMIN\Box%20Sync\Projects\Trade%20Surveillance\Trend%20Analysis\documentation\trends%20graphics%20in%20exce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BM_ADMIN\Box%20Sync\Projects\Trade%20Surveillance\Trend%20Analysis\documentation\trends%20graphics%20in%20exce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'simple trend'!$B$1</c:f>
              <c:strCache>
                <c:ptCount val="1"/>
                <c:pt idx="0">
                  <c:v>Count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'simple trend'!$A$2:$A$31</c:f>
              <c:numCache>
                <c:formatCode>m/d/yyyy</c:formatCode>
                <c:ptCount val="30"/>
                <c:pt idx="0">
                  <c:v>42887</c:v>
                </c:pt>
                <c:pt idx="1">
                  <c:v>42888</c:v>
                </c:pt>
                <c:pt idx="2">
                  <c:v>42889</c:v>
                </c:pt>
                <c:pt idx="3">
                  <c:v>42890</c:v>
                </c:pt>
                <c:pt idx="4">
                  <c:v>42891</c:v>
                </c:pt>
                <c:pt idx="5">
                  <c:v>42892</c:v>
                </c:pt>
                <c:pt idx="6">
                  <c:v>42893</c:v>
                </c:pt>
                <c:pt idx="7">
                  <c:v>42894</c:v>
                </c:pt>
                <c:pt idx="8">
                  <c:v>42895</c:v>
                </c:pt>
                <c:pt idx="9">
                  <c:v>42896</c:v>
                </c:pt>
                <c:pt idx="10">
                  <c:v>42897</c:v>
                </c:pt>
                <c:pt idx="11">
                  <c:v>42898</c:v>
                </c:pt>
                <c:pt idx="12">
                  <c:v>42899</c:v>
                </c:pt>
                <c:pt idx="13">
                  <c:v>42900</c:v>
                </c:pt>
                <c:pt idx="14">
                  <c:v>42901</c:v>
                </c:pt>
                <c:pt idx="15">
                  <c:v>42902</c:v>
                </c:pt>
                <c:pt idx="16">
                  <c:v>42903</c:v>
                </c:pt>
                <c:pt idx="17">
                  <c:v>42904</c:v>
                </c:pt>
                <c:pt idx="18">
                  <c:v>42905</c:v>
                </c:pt>
                <c:pt idx="19">
                  <c:v>42906</c:v>
                </c:pt>
                <c:pt idx="20">
                  <c:v>42907</c:v>
                </c:pt>
                <c:pt idx="21">
                  <c:v>42908</c:v>
                </c:pt>
                <c:pt idx="22">
                  <c:v>42909</c:v>
                </c:pt>
                <c:pt idx="23">
                  <c:v>42910</c:v>
                </c:pt>
                <c:pt idx="24">
                  <c:v>42911</c:v>
                </c:pt>
                <c:pt idx="25">
                  <c:v>42912</c:v>
                </c:pt>
                <c:pt idx="26">
                  <c:v>42913</c:v>
                </c:pt>
                <c:pt idx="27">
                  <c:v>42914</c:v>
                </c:pt>
                <c:pt idx="28">
                  <c:v>42915</c:v>
                </c:pt>
                <c:pt idx="29">
                  <c:v>42916</c:v>
                </c:pt>
              </c:numCache>
            </c:numRef>
          </c:cat>
          <c:val>
            <c:numRef>
              <c:f>'simple trend'!$B$2:$B$31</c:f>
              <c:numCache>
                <c:formatCode>General</c:formatCode>
                <c:ptCount val="30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85</c:v>
                </c:pt>
                <c:pt idx="4">
                  <c:v>80</c:v>
                </c:pt>
                <c:pt idx="5">
                  <c:v>100</c:v>
                </c:pt>
                <c:pt idx="6">
                  <c:v>80</c:v>
                </c:pt>
                <c:pt idx="7">
                  <c:v>95</c:v>
                </c:pt>
                <c:pt idx="8">
                  <c:v>85</c:v>
                </c:pt>
                <c:pt idx="9">
                  <c:v>90</c:v>
                </c:pt>
                <c:pt idx="10">
                  <c:v>95</c:v>
                </c:pt>
                <c:pt idx="11">
                  <c:v>105</c:v>
                </c:pt>
                <c:pt idx="12">
                  <c:v>100</c:v>
                </c:pt>
                <c:pt idx="13">
                  <c:v>100</c:v>
                </c:pt>
                <c:pt idx="14">
                  <c:v>105</c:v>
                </c:pt>
                <c:pt idx="15">
                  <c:v>95</c:v>
                </c:pt>
                <c:pt idx="16">
                  <c:v>90</c:v>
                </c:pt>
                <c:pt idx="17">
                  <c:v>95</c:v>
                </c:pt>
                <c:pt idx="18">
                  <c:v>100</c:v>
                </c:pt>
                <c:pt idx="19">
                  <c:v>130</c:v>
                </c:pt>
                <c:pt idx="20">
                  <c:v>150</c:v>
                </c:pt>
                <c:pt idx="21">
                  <c:v>160</c:v>
                </c:pt>
                <c:pt idx="22">
                  <c:v>180</c:v>
                </c:pt>
                <c:pt idx="23">
                  <c:v>200</c:v>
                </c:pt>
                <c:pt idx="24">
                  <c:v>220</c:v>
                </c:pt>
                <c:pt idx="25">
                  <c:v>280</c:v>
                </c:pt>
                <c:pt idx="26">
                  <c:v>375</c:v>
                </c:pt>
                <c:pt idx="27">
                  <c:v>400</c:v>
                </c:pt>
                <c:pt idx="28">
                  <c:v>450</c:v>
                </c:pt>
                <c:pt idx="29">
                  <c:v>750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D0F-4369-B7DB-3A76E117EC0A}"/>
            </c:ext>
          </c:extLst>
        </c:ser>
        <c:ser>
          <c:idx val="1"/>
          <c:order val="1"/>
          <c:tx>
            <c:strRef>
              <c:f>'simple trend'!$C$1</c:f>
              <c:strCache>
                <c:ptCount val="1"/>
                <c:pt idx="0">
                  <c:v>key dates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'simple trend'!$A$2:$A$31</c:f>
              <c:numCache>
                <c:formatCode>m/d/yyyy</c:formatCode>
                <c:ptCount val="30"/>
                <c:pt idx="0">
                  <c:v>42887</c:v>
                </c:pt>
                <c:pt idx="1">
                  <c:v>42888</c:v>
                </c:pt>
                <c:pt idx="2">
                  <c:v>42889</c:v>
                </c:pt>
                <c:pt idx="3">
                  <c:v>42890</c:v>
                </c:pt>
                <c:pt idx="4">
                  <c:v>42891</c:v>
                </c:pt>
                <c:pt idx="5">
                  <c:v>42892</c:v>
                </c:pt>
                <c:pt idx="6">
                  <c:v>42893</c:v>
                </c:pt>
                <c:pt idx="7">
                  <c:v>42894</c:v>
                </c:pt>
                <c:pt idx="8">
                  <c:v>42895</c:v>
                </c:pt>
                <c:pt idx="9">
                  <c:v>42896</c:v>
                </c:pt>
                <c:pt idx="10">
                  <c:v>42897</c:v>
                </c:pt>
                <c:pt idx="11">
                  <c:v>42898</c:v>
                </c:pt>
                <c:pt idx="12">
                  <c:v>42899</c:v>
                </c:pt>
                <c:pt idx="13">
                  <c:v>42900</c:v>
                </c:pt>
                <c:pt idx="14">
                  <c:v>42901</c:v>
                </c:pt>
                <c:pt idx="15">
                  <c:v>42902</c:v>
                </c:pt>
                <c:pt idx="16">
                  <c:v>42903</c:v>
                </c:pt>
                <c:pt idx="17">
                  <c:v>42904</c:v>
                </c:pt>
                <c:pt idx="18">
                  <c:v>42905</c:v>
                </c:pt>
                <c:pt idx="19">
                  <c:v>42906</c:v>
                </c:pt>
                <c:pt idx="20">
                  <c:v>42907</c:v>
                </c:pt>
                <c:pt idx="21">
                  <c:v>42908</c:v>
                </c:pt>
                <c:pt idx="22">
                  <c:v>42909</c:v>
                </c:pt>
                <c:pt idx="23">
                  <c:v>42910</c:v>
                </c:pt>
                <c:pt idx="24">
                  <c:v>42911</c:v>
                </c:pt>
                <c:pt idx="25">
                  <c:v>42912</c:v>
                </c:pt>
                <c:pt idx="26">
                  <c:v>42913</c:v>
                </c:pt>
                <c:pt idx="27">
                  <c:v>42914</c:v>
                </c:pt>
                <c:pt idx="28">
                  <c:v>42915</c:v>
                </c:pt>
                <c:pt idx="29">
                  <c:v>42916</c:v>
                </c:pt>
              </c:numCache>
            </c:numRef>
          </c:cat>
          <c:val>
            <c:numRef>
              <c:f>'simple trend'!$C$2:$C$31</c:f>
              <c:numCache>
                <c:formatCode>General</c:formatCode>
                <c:ptCount val="30"/>
                <c:pt idx="0">
                  <c:v>100</c:v>
                </c:pt>
                <c:pt idx="20">
                  <c:v>150</c:v>
                </c:pt>
                <c:pt idx="29">
                  <c:v>750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D0F-4369-B7DB-3A76E117EC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1943904"/>
        <c:axId val="481944232"/>
      </c:lineChart>
      <c:dateAx>
        <c:axId val="48194390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81944232"/>
        <c:crosses val="autoZero"/>
        <c:auto val="1"/>
        <c:lblOffset val="100"/>
        <c:baseTimeUnit val="days"/>
      </c:dateAx>
      <c:valAx>
        <c:axId val="481944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943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Delay, Underwriting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'simple trend'!$B$1</c:f>
              <c:strCache>
                <c:ptCount val="1"/>
                <c:pt idx="0">
                  <c:v>Count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'simple trend'!$A$2:$A$31</c:f>
              <c:numCache>
                <c:formatCode>m/d/yyyy</c:formatCode>
                <c:ptCount val="30"/>
                <c:pt idx="0">
                  <c:v>42887</c:v>
                </c:pt>
                <c:pt idx="1">
                  <c:v>42888</c:v>
                </c:pt>
                <c:pt idx="2">
                  <c:v>42889</c:v>
                </c:pt>
                <c:pt idx="3">
                  <c:v>42890</c:v>
                </c:pt>
                <c:pt idx="4">
                  <c:v>42891</c:v>
                </c:pt>
                <c:pt idx="5">
                  <c:v>42892</c:v>
                </c:pt>
                <c:pt idx="6">
                  <c:v>42893</c:v>
                </c:pt>
                <c:pt idx="7">
                  <c:v>42894</c:v>
                </c:pt>
                <c:pt idx="8">
                  <c:v>42895</c:v>
                </c:pt>
                <c:pt idx="9">
                  <c:v>42896</c:v>
                </c:pt>
                <c:pt idx="10">
                  <c:v>42897</c:v>
                </c:pt>
                <c:pt idx="11">
                  <c:v>42898</c:v>
                </c:pt>
                <c:pt idx="12">
                  <c:v>42899</c:v>
                </c:pt>
                <c:pt idx="13">
                  <c:v>42900</c:v>
                </c:pt>
                <c:pt idx="14">
                  <c:v>42901</c:v>
                </c:pt>
                <c:pt idx="15">
                  <c:v>42902</c:v>
                </c:pt>
                <c:pt idx="16">
                  <c:v>42903</c:v>
                </c:pt>
                <c:pt idx="17">
                  <c:v>42904</c:v>
                </c:pt>
                <c:pt idx="18">
                  <c:v>42905</c:v>
                </c:pt>
                <c:pt idx="19">
                  <c:v>42906</c:v>
                </c:pt>
                <c:pt idx="20">
                  <c:v>42907</c:v>
                </c:pt>
                <c:pt idx="21">
                  <c:v>42908</c:v>
                </c:pt>
                <c:pt idx="22">
                  <c:v>42909</c:v>
                </c:pt>
                <c:pt idx="23">
                  <c:v>42910</c:v>
                </c:pt>
                <c:pt idx="24">
                  <c:v>42911</c:v>
                </c:pt>
                <c:pt idx="25">
                  <c:v>42912</c:v>
                </c:pt>
                <c:pt idx="26">
                  <c:v>42913</c:v>
                </c:pt>
                <c:pt idx="27">
                  <c:v>42914</c:v>
                </c:pt>
                <c:pt idx="28">
                  <c:v>42915</c:v>
                </c:pt>
                <c:pt idx="29">
                  <c:v>42916</c:v>
                </c:pt>
              </c:numCache>
            </c:numRef>
          </c:cat>
          <c:val>
            <c:numRef>
              <c:f>'simple trend'!$B$2:$B$31</c:f>
              <c:numCache>
                <c:formatCode>General</c:formatCode>
                <c:ptCount val="30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85</c:v>
                </c:pt>
                <c:pt idx="4">
                  <c:v>80</c:v>
                </c:pt>
                <c:pt idx="5">
                  <c:v>100</c:v>
                </c:pt>
                <c:pt idx="6">
                  <c:v>80</c:v>
                </c:pt>
                <c:pt idx="7">
                  <c:v>95</c:v>
                </c:pt>
                <c:pt idx="8">
                  <c:v>85</c:v>
                </c:pt>
                <c:pt idx="9">
                  <c:v>90</c:v>
                </c:pt>
                <c:pt idx="10">
                  <c:v>95</c:v>
                </c:pt>
                <c:pt idx="11">
                  <c:v>105</c:v>
                </c:pt>
                <c:pt idx="12">
                  <c:v>100</c:v>
                </c:pt>
                <c:pt idx="13">
                  <c:v>100</c:v>
                </c:pt>
                <c:pt idx="14">
                  <c:v>105</c:v>
                </c:pt>
                <c:pt idx="15">
                  <c:v>95</c:v>
                </c:pt>
                <c:pt idx="16">
                  <c:v>90</c:v>
                </c:pt>
                <c:pt idx="17">
                  <c:v>95</c:v>
                </c:pt>
                <c:pt idx="18">
                  <c:v>100</c:v>
                </c:pt>
                <c:pt idx="19">
                  <c:v>130</c:v>
                </c:pt>
                <c:pt idx="20">
                  <c:v>150</c:v>
                </c:pt>
                <c:pt idx="21">
                  <c:v>160</c:v>
                </c:pt>
                <c:pt idx="22">
                  <c:v>180</c:v>
                </c:pt>
                <c:pt idx="23">
                  <c:v>200</c:v>
                </c:pt>
                <c:pt idx="24">
                  <c:v>220</c:v>
                </c:pt>
                <c:pt idx="25">
                  <c:v>280</c:v>
                </c:pt>
                <c:pt idx="26">
                  <c:v>375</c:v>
                </c:pt>
                <c:pt idx="27">
                  <c:v>400</c:v>
                </c:pt>
                <c:pt idx="28">
                  <c:v>450</c:v>
                </c:pt>
                <c:pt idx="29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20D-49DC-8724-E2FD1FB5F086}"/>
            </c:ext>
          </c:extLst>
        </c:ser>
        <c:ser>
          <c:idx val="1"/>
          <c:order val="1"/>
          <c:tx>
            <c:strRef>
              <c:f>'simple trend'!$C$1</c:f>
              <c:strCache>
                <c:ptCount val="1"/>
                <c:pt idx="0">
                  <c:v>key dates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numRef>
              <c:f>'simple trend'!$A$2:$A$31</c:f>
              <c:numCache>
                <c:formatCode>m/d/yyyy</c:formatCode>
                <c:ptCount val="30"/>
                <c:pt idx="0">
                  <c:v>42887</c:v>
                </c:pt>
                <c:pt idx="1">
                  <c:v>42888</c:v>
                </c:pt>
                <c:pt idx="2">
                  <c:v>42889</c:v>
                </c:pt>
                <c:pt idx="3">
                  <c:v>42890</c:v>
                </c:pt>
                <c:pt idx="4">
                  <c:v>42891</c:v>
                </c:pt>
                <c:pt idx="5">
                  <c:v>42892</c:v>
                </c:pt>
                <c:pt idx="6">
                  <c:v>42893</c:v>
                </c:pt>
                <c:pt idx="7">
                  <c:v>42894</c:v>
                </c:pt>
                <c:pt idx="8">
                  <c:v>42895</c:v>
                </c:pt>
                <c:pt idx="9">
                  <c:v>42896</c:v>
                </c:pt>
                <c:pt idx="10">
                  <c:v>42897</c:v>
                </c:pt>
                <c:pt idx="11">
                  <c:v>42898</c:v>
                </c:pt>
                <c:pt idx="12">
                  <c:v>42899</c:v>
                </c:pt>
                <c:pt idx="13">
                  <c:v>42900</c:v>
                </c:pt>
                <c:pt idx="14">
                  <c:v>42901</c:v>
                </c:pt>
                <c:pt idx="15">
                  <c:v>42902</c:v>
                </c:pt>
                <c:pt idx="16">
                  <c:v>42903</c:v>
                </c:pt>
                <c:pt idx="17">
                  <c:v>42904</c:v>
                </c:pt>
                <c:pt idx="18">
                  <c:v>42905</c:v>
                </c:pt>
                <c:pt idx="19">
                  <c:v>42906</c:v>
                </c:pt>
                <c:pt idx="20">
                  <c:v>42907</c:v>
                </c:pt>
                <c:pt idx="21">
                  <c:v>42908</c:v>
                </c:pt>
                <c:pt idx="22">
                  <c:v>42909</c:v>
                </c:pt>
                <c:pt idx="23">
                  <c:v>42910</c:v>
                </c:pt>
                <c:pt idx="24">
                  <c:v>42911</c:v>
                </c:pt>
                <c:pt idx="25">
                  <c:v>42912</c:v>
                </c:pt>
                <c:pt idx="26">
                  <c:v>42913</c:v>
                </c:pt>
                <c:pt idx="27">
                  <c:v>42914</c:v>
                </c:pt>
                <c:pt idx="28">
                  <c:v>42915</c:v>
                </c:pt>
                <c:pt idx="29">
                  <c:v>42916</c:v>
                </c:pt>
              </c:numCache>
            </c:numRef>
          </c:cat>
          <c:val>
            <c:numRef>
              <c:f>'simple trend'!$C$2:$C$31</c:f>
              <c:numCache>
                <c:formatCode>General</c:formatCode>
                <c:ptCount val="30"/>
                <c:pt idx="0">
                  <c:v>100</c:v>
                </c:pt>
                <c:pt idx="20">
                  <c:v>150</c:v>
                </c:pt>
                <c:pt idx="29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20D-49DC-8724-E2FD1FB5F0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1943904"/>
        <c:axId val="481944232"/>
      </c:lineChart>
      <c:dateAx>
        <c:axId val="481943904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date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/d/yyyy" sourceLinked="1"/>
        <c:majorTickMark val="out"/>
        <c:minorTickMark val="none"/>
        <c:tickLblPos val="nextTo"/>
        <c:crossAx val="481944232"/>
        <c:crosses val="autoZero"/>
        <c:auto val="1"/>
        <c:lblOffset val="100"/>
        <c:baseTimeUnit val="days"/>
      </c:dateAx>
      <c:valAx>
        <c:axId val="481944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943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Trending 7 days</a:t>
            </a:r>
            <a:r>
              <a:rPr lang="en-US" baseline="0" dirty="0"/>
              <a:t> and Trending 30 days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'simple trend'!$B$1</c:f>
              <c:strCache>
                <c:ptCount val="1"/>
                <c:pt idx="0">
                  <c:v>Count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'simple trend'!$A$2:$A$31</c:f>
              <c:numCache>
                <c:formatCode>m/d/yyyy</c:formatCode>
                <c:ptCount val="30"/>
                <c:pt idx="0">
                  <c:v>42887</c:v>
                </c:pt>
                <c:pt idx="1">
                  <c:v>42888</c:v>
                </c:pt>
                <c:pt idx="2">
                  <c:v>42889</c:v>
                </c:pt>
                <c:pt idx="3">
                  <c:v>42890</c:v>
                </c:pt>
                <c:pt idx="4">
                  <c:v>42891</c:v>
                </c:pt>
                <c:pt idx="5">
                  <c:v>42892</c:v>
                </c:pt>
                <c:pt idx="6">
                  <c:v>42893</c:v>
                </c:pt>
                <c:pt idx="7">
                  <c:v>42894</c:v>
                </c:pt>
                <c:pt idx="8">
                  <c:v>42895</c:v>
                </c:pt>
                <c:pt idx="9">
                  <c:v>42896</c:v>
                </c:pt>
                <c:pt idx="10">
                  <c:v>42897</c:v>
                </c:pt>
                <c:pt idx="11">
                  <c:v>42898</c:v>
                </c:pt>
                <c:pt idx="12">
                  <c:v>42899</c:v>
                </c:pt>
                <c:pt idx="13">
                  <c:v>42900</c:v>
                </c:pt>
                <c:pt idx="14">
                  <c:v>42901</c:v>
                </c:pt>
                <c:pt idx="15">
                  <c:v>42902</c:v>
                </c:pt>
                <c:pt idx="16">
                  <c:v>42903</c:v>
                </c:pt>
                <c:pt idx="17">
                  <c:v>42904</c:v>
                </c:pt>
                <c:pt idx="18">
                  <c:v>42905</c:v>
                </c:pt>
                <c:pt idx="19">
                  <c:v>42906</c:v>
                </c:pt>
                <c:pt idx="20">
                  <c:v>42907</c:v>
                </c:pt>
                <c:pt idx="21">
                  <c:v>42908</c:v>
                </c:pt>
                <c:pt idx="22">
                  <c:v>42909</c:v>
                </c:pt>
                <c:pt idx="23">
                  <c:v>42910</c:v>
                </c:pt>
                <c:pt idx="24">
                  <c:v>42911</c:v>
                </c:pt>
                <c:pt idx="25">
                  <c:v>42912</c:v>
                </c:pt>
                <c:pt idx="26">
                  <c:v>42913</c:v>
                </c:pt>
                <c:pt idx="27">
                  <c:v>42914</c:v>
                </c:pt>
                <c:pt idx="28">
                  <c:v>42915</c:v>
                </c:pt>
                <c:pt idx="29">
                  <c:v>42916</c:v>
                </c:pt>
              </c:numCache>
            </c:numRef>
          </c:cat>
          <c:val>
            <c:numRef>
              <c:f>'simple trend'!$B$2:$B$31</c:f>
              <c:numCache>
                <c:formatCode>General</c:formatCode>
                <c:ptCount val="30"/>
                <c:pt idx="0">
                  <c:v>100</c:v>
                </c:pt>
                <c:pt idx="1">
                  <c:v>90</c:v>
                </c:pt>
                <c:pt idx="2">
                  <c:v>80</c:v>
                </c:pt>
                <c:pt idx="3">
                  <c:v>85</c:v>
                </c:pt>
                <c:pt idx="4">
                  <c:v>80</c:v>
                </c:pt>
                <c:pt idx="5">
                  <c:v>100</c:v>
                </c:pt>
                <c:pt idx="6">
                  <c:v>80</c:v>
                </c:pt>
                <c:pt idx="7">
                  <c:v>95</c:v>
                </c:pt>
                <c:pt idx="8">
                  <c:v>85</c:v>
                </c:pt>
                <c:pt idx="9">
                  <c:v>90</c:v>
                </c:pt>
                <c:pt idx="10">
                  <c:v>95</c:v>
                </c:pt>
                <c:pt idx="11">
                  <c:v>105</c:v>
                </c:pt>
                <c:pt idx="12">
                  <c:v>100</c:v>
                </c:pt>
                <c:pt idx="13">
                  <c:v>100</c:v>
                </c:pt>
                <c:pt idx="14">
                  <c:v>105</c:v>
                </c:pt>
                <c:pt idx="15">
                  <c:v>95</c:v>
                </c:pt>
                <c:pt idx="16">
                  <c:v>90</c:v>
                </c:pt>
                <c:pt idx="17">
                  <c:v>95</c:v>
                </c:pt>
                <c:pt idx="18">
                  <c:v>100</c:v>
                </c:pt>
                <c:pt idx="19">
                  <c:v>130</c:v>
                </c:pt>
                <c:pt idx="20">
                  <c:v>150</c:v>
                </c:pt>
                <c:pt idx="21">
                  <c:v>160</c:v>
                </c:pt>
                <c:pt idx="22">
                  <c:v>180</c:v>
                </c:pt>
                <c:pt idx="23">
                  <c:v>200</c:v>
                </c:pt>
                <c:pt idx="24">
                  <c:v>220</c:v>
                </c:pt>
                <c:pt idx="25">
                  <c:v>280</c:v>
                </c:pt>
                <c:pt idx="26">
                  <c:v>375</c:v>
                </c:pt>
                <c:pt idx="27">
                  <c:v>400</c:v>
                </c:pt>
                <c:pt idx="28">
                  <c:v>450</c:v>
                </c:pt>
                <c:pt idx="29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016-4CCF-B2E3-3ED44A5C4D36}"/>
            </c:ext>
          </c:extLst>
        </c:ser>
        <c:ser>
          <c:idx val="1"/>
          <c:order val="1"/>
          <c:tx>
            <c:strRef>
              <c:f>'simple trend'!$C$1</c:f>
              <c:strCache>
                <c:ptCount val="1"/>
                <c:pt idx="0">
                  <c:v>key dates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FF0000">
                    <a:alpha val="95000"/>
                  </a:srgbClr>
                </a:solidFill>
              </a:ln>
              <a:effectLst/>
            </c:spPr>
          </c:marker>
          <c:cat>
            <c:numRef>
              <c:f>'simple trend'!$A$2:$A$31</c:f>
              <c:numCache>
                <c:formatCode>m/d/yyyy</c:formatCode>
                <c:ptCount val="30"/>
                <c:pt idx="0">
                  <c:v>42887</c:v>
                </c:pt>
                <c:pt idx="1">
                  <c:v>42888</c:v>
                </c:pt>
                <c:pt idx="2">
                  <c:v>42889</c:v>
                </c:pt>
                <c:pt idx="3">
                  <c:v>42890</c:v>
                </c:pt>
                <c:pt idx="4">
                  <c:v>42891</c:v>
                </c:pt>
                <c:pt idx="5">
                  <c:v>42892</c:v>
                </c:pt>
                <c:pt idx="6">
                  <c:v>42893</c:v>
                </c:pt>
                <c:pt idx="7">
                  <c:v>42894</c:v>
                </c:pt>
                <c:pt idx="8">
                  <c:v>42895</c:v>
                </c:pt>
                <c:pt idx="9">
                  <c:v>42896</c:v>
                </c:pt>
                <c:pt idx="10">
                  <c:v>42897</c:v>
                </c:pt>
                <c:pt idx="11">
                  <c:v>42898</c:v>
                </c:pt>
                <c:pt idx="12">
                  <c:v>42899</c:v>
                </c:pt>
                <c:pt idx="13">
                  <c:v>42900</c:v>
                </c:pt>
                <c:pt idx="14">
                  <c:v>42901</c:v>
                </c:pt>
                <c:pt idx="15">
                  <c:v>42902</c:v>
                </c:pt>
                <c:pt idx="16">
                  <c:v>42903</c:v>
                </c:pt>
                <c:pt idx="17">
                  <c:v>42904</c:v>
                </c:pt>
                <c:pt idx="18">
                  <c:v>42905</c:v>
                </c:pt>
                <c:pt idx="19">
                  <c:v>42906</c:v>
                </c:pt>
                <c:pt idx="20">
                  <c:v>42907</c:v>
                </c:pt>
                <c:pt idx="21">
                  <c:v>42908</c:v>
                </c:pt>
                <c:pt idx="22">
                  <c:v>42909</c:v>
                </c:pt>
                <c:pt idx="23">
                  <c:v>42910</c:v>
                </c:pt>
                <c:pt idx="24">
                  <c:v>42911</c:v>
                </c:pt>
                <c:pt idx="25">
                  <c:v>42912</c:v>
                </c:pt>
                <c:pt idx="26">
                  <c:v>42913</c:v>
                </c:pt>
                <c:pt idx="27">
                  <c:v>42914</c:v>
                </c:pt>
                <c:pt idx="28">
                  <c:v>42915</c:v>
                </c:pt>
                <c:pt idx="29">
                  <c:v>42916</c:v>
                </c:pt>
              </c:numCache>
            </c:numRef>
          </c:cat>
          <c:val>
            <c:numRef>
              <c:f>'simple trend'!$C$2:$C$31</c:f>
              <c:numCache>
                <c:formatCode>General</c:formatCode>
                <c:ptCount val="30"/>
                <c:pt idx="0">
                  <c:v>100</c:v>
                </c:pt>
                <c:pt idx="20">
                  <c:v>150</c:v>
                </c:pt>
                <c:pt idx="29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016-4CCF-B2E3-3ED44A5C4D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1943904"/>
        <c:axId val="481944232"/>
      </c:lineChart>
      <c:dateAx>
        <c:axId val="48194390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944232"/>
        <c:crosses val="autoZero"/>
        <c:auto val="1"/>
        <c:lblOffset val="100"/>
        <c:baseTimeUnit val="days"/>
      </c:dateAx>
      <c:valAx>
        <c:axId val="481944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194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F034C-1D5D-4E4D-86AC-BE753D89695A}" type="datetimeFigureOut">
              <a:rPr lang="en-US" smtClean="0"/>
              <a:t>2/26/2018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1C2BB-3EFD-4618-B14A-61920AE8D0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326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DB64C-3E83-4C0D-BA87-307B71C8D1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83869D-DC52-4093-A1D9-8175AEF1C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E32C8-7E9C-480E-8363-DDA30517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2F19F-DDB4-405D-941B-3A3CABF8D554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236F0-1457-4982-A3D0-FFA968D4C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AE686-5523-4D52-9E3A-1F4BE9832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370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337FA-BE98-47C8-AC3C-F866520D5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8665BE-E0FF-41CD-A7DD-F198ACDE9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7A9BF-BB5E-43BA-B720-6C3950308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118A-5A34-4598-849C-E1D7AB02A0CE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CA14D-7D7A-4E8A-AEC9-0794ACC43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D356E-656A-4809-8695-C1B64E08A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867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D91CC4-C4AD-4932-9C8A-B976C899E8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C62051-C23B-44D1-9949-5DAEB14A23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92660-137B-4950-A6A8-B1294EAAB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97D3-363B-483D-B00E-38D380188EB7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4592F-6749-4A27-98F8-5C2CA9BD6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3BB6A-E774-4D4B-A746-F580D3BB2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839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798ED-D6DF-4A2E-ABBD-765D45477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5E544-84E1-4BAA-9573-6225914D2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E0232-E2AA-43FC-BB9E-3D2531FE5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1E90-9EB8-4317-B6AB-564343AF02DD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EAFB8-CF6B-4168-BC74-1A244D3AA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E3441-811F-4EB3-B3AC-C94FD8E52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44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D9D35-FC0B-46D6-8104-E3C8964C3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C4048-BCF1-443A-8B8A-0992F33EF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487EC-BA2C-470C-9943-BA45A7C92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57F6C-E8E8-45EE-AF89-7A07CE4BC8E8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EAF73-7CE4-4A43-B1F4-8B450891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B3A6D-E521-47BA-AC13-B293AB744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000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ED9EA-3B29-49B2-A812-009BC9F13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30C87-1819-42AC-9FB0-C06E0D927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AAA7C-8B38-4689-885A-5D3CC832BA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FC708-41DE-467C-A359-4039D7C0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DB35-2195-49A2-816A-7C4DA6830710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C2BCD-6B67-489A-B7DD-8AC0844AF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9A16F7-AE25-4DA4-A507-14AF55F1A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2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3CC68-B878-404A-9618-D0C20D215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98C0B-0171-48F6-8E65-78217DEA2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C61C81-84D2-4F4E-B98A-75856FE6D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2F11A9-94D4-4813-83D1-1913C6379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49376B-4283-4F91-BCB6-B724F79B4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105EF9-D0AB-4197-92DD-841B1C963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62C-D01E-41DB-87C4-6B5EE607221D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670FEB-0A3D-4D39-A6CD-AB24B882C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0E7E7A-C855-4E0E-996F-0EF91D630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78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7A0AF-A889-4C3C-B44C-0B2CBACAE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BAACF4-356E-471D-8DC0-641EA7F45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A14-9079-4E27-8520-712548773695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233D1C-46BB-4D52-9304-0FA07EE13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37CC99-04B1-441F-81CC-12C5587E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14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B73125-68AA-4F8D-8B3A-D0A9DE8B1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DD60-D001-4E8B-A920-4D0B2D1E67CC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93B428-044E-4700-8651-2CCE21BC9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4BCC70-BA8D-48BA-B4F7-0B8DE901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411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6C6F9-6A0D-49DF-AA72-3E7A96A0B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033F8-69D3-4D52-ABC8-517F14FD0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7A530-A877-4A91-8D41-59F8CEE8D0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E3FD48-49F3-471F-B06A-0D623C1AC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EC36-DB94-4985-8A74-BA5DB5DA5366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3C3E26-144E-4749-86E8-A4BB4241A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8BAE1-DE23-4A2F-834A-B44134FC5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42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3D95A-CD02-4041-BAA1-921A9C547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945FFB-F344-4A24-8B83-DBF80EA2AE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325FA5-479A-4417-BCC3-099295A0E4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096D86-B487-4C7A-9FD6-FF74DE420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DDA59-F2AE-4564-A7FB-D79000FFBD16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1C74E1-0E7B-43AF-A583-CC4FF9212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C464A5-ABF1-40E2-AEDF-63D610B68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52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A090D5-F4D0-4793-97D9-E49AC7C01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91D0CD-B7EA-4D9F-BDAC-E10B32BD34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82E15-AB8C-49C2-B7C9-3FCE880406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67B95-E415-44D9-9477-2CA1F4C1B85B}" type="datetime1">
              <a:rPr lang="en-US" smtClean="0"/>
              <a:t>2/26/2018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745FC-B81F-45D9-A2A9-CC812D785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63B25-B00A-454F-9C4B-35966BBA4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06E36-7946-46BA-BEF3-58865014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22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E09B7-CC1C-4660-B877-C293A36EEA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Trend Detection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3572B6-9346-442F-9D21-C375E5C71D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484C52-B02B-43ED-A364-5DF297CC9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360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47A50-9487-4734-B6EF-8BF465BCB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What is displayed on the trends chart ?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4013FA2-E25D-47D8-BA72-8B3D34FF96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993" y="1525618"/>
            <a:ext cx="5818748" cy="435133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FA04D-4CF5-46C3-BEDA-F98D7F7F1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Callout: Line 7">
            <a:extLst>
              <a:ext uri="{FF2B5EF4-FFF2-40B4-BE49-F238E27FC236}">
                <a16:creationId xmlns:a16="http://schemas.microsoft.com/office/drawing/2014/main" id="{83D4C444-764C-4105-8E51-8EE1DA99948B}"/>
              </a:ext>
            </a:extLst>
          </p:cNvPr>
          <p:cNvSpPr/>
          <p:nvPr/>
        </p:nvSpPr>
        <p:spPr>
          <a:xfrm>
            <a:off x="5932746" y="2016512"/>
            <a:ext cx="5634858" cy="834669"/>
          </a:xfrm>
          <a:prstGeom prst="borderCallout1">
            <a:avLst>
              <a:gd name="adj1" fmla="val 51097"/>
              <a:gd name="adj2" fmla="val 3"/>
              <a:gd name="adj3" fmla="val 156074"/>
              <a:gd name="adj4" fmla="val -238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/>
              <a:t>This is the raw count of complaints per day for one combination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e.g.: Delay, Underwriting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Raw counts are very noisy due to weekly seasonality </a:t>
            </a:r>
            <a:endParaRPr lang="en-US" sz="1600" dirty="0"/>
          </a:p>
        </p:txBody>
      </p:sp>
      <p:sp>
        <p:nvSpPr>
          <p:cNvPr id="9" name="Callout: Line 8">
            <a:extLst>
              <a:ext uri="{FF2B5EF4-FFF2-40B4-BE49-F238E27FC236}">
                <a16:creationId xmlns:a16="http://schemas.microsoft.com/office/drawing/2014/main" id="{B0F3B283-D0C1-4C08-8448-BB44FA6D2989}"/>
              </a:ext>
            </a:extLst>
          </p:cNvPr>
          <p:cNvSpPr/>
          <p:nvPr/>
        </p:nvSpPr>
        <p:spPr>
          <a:xfrm>
            <a:off x="5932746" y="3177005"/>
            <a:ext cx="5723635" cy="1480721"/>
          </a:xfrm>
          <a:prstGeom prst="borderCallout1">
            <a:avLst>
              <a:gd name="adj1" fmla="val 51097"/>
              <a:gd name="adj2" fmla="val 3"/>
              <a:gd name="adj3" fmla="val 73336"/>
              <a:gd name="adj4" fmla="val -2164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/>
              <a:t>This is the smoothed count of complaints per day for one combination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e.g.: Delay, Underwriting 7 day average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smooth counts reduce weekly seasonality so trends can be seen more easily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3508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47A50-9487-4734-B6EF-8BF465BCB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What is “Early Trend Detection” ?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4013FA2-E25D-47D8-BA72-8B3D34FF96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2993" y="1525618"/>
            <a:ext cx="5818748" cy="435133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FA04D-4CF5-46C3-BEDA-F98D7F7F1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Callout: Line 7">
            <a:extLst>
              <a:ext uri="{FF2B5EF4-FFF2-40B4-BE49-F238E27FC236}">
                <a16:creationId xmlns:a16="http://schemas.microsoft.com/office/drawing/2014/main" id="{83D4C444-764C-4105-8E51-8EE1DA99948B}"/>
              </a:ext>
            </a:extLst>
          </p:cNvPr>
          <p:cNvSpPr/>
          <p:nvPr/>
        </p:nvSpPr>
        <p:spPr>
          <a:xfrm>
            <a:off x="5843969" y="2189286"/>
            <a:ext cx="5634858" cy="834669"/>
          </a:xfrm>
          <a:prstGeom prst="borderCallout1">
            <a:avLst>
              <a:gd name="adj1" fmla="val 51097"/>
              <a:gd name="adj2" fmla="val 3"/>
              <a:gd name="adj3" fmla="val 256054"/>
              <a:gd name="adj4" fmla="val -1813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algorithm calculates the average number of complaints per day for this combination as a baseline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(this is not displayed in the UI to keep the chart uncluttered) </a:t>
            </a:r>
            <a:endParaRPr lang="en-US" sz="1600" dirty="0"/>
          </a:p>
        </p:txBody>
      </p:sp>
      <p:sp>
        <p:nvSpPr>
          <p:cNvPr id="9" name="Callout: Line 8">
            <a:extLst>
              <a:ext uri="{FF2B5EF4-FFF2-40B4-BE49-F238E27FC236}">
                <a16:creationId xmlns:a16="http://schemas.microsoft.com/office/drawing/2014/main" id="{B0F3B283-D0C1-4C08-8448-BB44FA6D2989}"/>
              </a:ext>
            </a:extLst>
          </p:cNvPr>
          <p:cNvSpPr/>
          <p:nvPr/>
        </p:nvSpPr>
        <p:spPr>
          <a:xfrm>
            <a:off x="5843969" y="3674155"/>
            <a:ext cx="5723635" cy="1480721"/>
          </a:xfrm>
          <a:prstGeom prst="borderCallout1">
            <a:avLst>
              <a:gd name="adj1" fmla="val 51097"/>
              <a:gd name="adj2" fmla="val 3"/>
              <a:gd name="adj3" fmla="val 68539"/>
              <a:gd name="adj4" fmla="val -2102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/>
              <a:t>The red dot is the earliest date on which a trend was detected: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All counts after this date are increasing (i.e. there is a trend)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The red dot date = first date ( in raw count) when count was above the 30 day average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Early Trend Detection = “the trend started on this date…”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FC40CE-FECB-4966-A318-26A8C12CC23C}"/>
              </a:ext>
            </a:extLst>
          </p:cNvPr>
          <p:cNvCxnSpPr/>
          <p:nvPr/>
        </p:nvCxnSpPr>
        <p:spPr>
          <a:xfrm>
            <a:off x="1012054" y="4456590"/>
            <a:ext cx="3817398" cy="0"/>
          </a:xfrm>
          <a:prstGeom prst="line">
            <a:avLst/>
          </a:prstGeom>
          <a:ln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29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3B0A7-255D-46B8-BD73-96476DD4D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30225"/>
          </a:xfrm>
        </p:spPr>
        <p:txBody>
          <a:bodyPr>
            <a:normAutofit/>
          </a:bodyPr>
          <a:lstStyle/>
          <a:p>
            <a:r>
              <a:rPr lang="en-GB" sz="2800" dirty="0"/>
              <a:t>What is the difference between start date and trend start date ?</a:t>
            </a:r>
            <a:endParaRPr lang="en-US" sz="2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C09C87-36D7-4622-AE4E-9F8209096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00188"/>
            <a:ext cx="5157787" cy="82391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5070D25-C3EC-4029-9DBF-E2FF0E0129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00188"/>
            <a:ext cx="5183188" cy="82391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8D6A05-B89A-401B-83EC-9434DADF6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0A2FA46C-6FFA-49C8-ACF5-34189493B0D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7158504" y="1525985"/>
            <a:ext cx="4196884" cy="31384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6CE88DF-813D-4988-A6EB-74A41455FB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32007" t="14723"/>
          <a:stretch/>
        </p:blipFill>
        <p:spPr>
          <a:xfrm>
            <a:off x="839788" y="1525985"/>
            <a:ext cx="4593261" cy="31384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Callout: Line 12">
            <a:extLst>
              <a:ext uri="{FF2B5EF4-FFF2-40B4-BE49-F238E27FC236}">
                <a16:creationId xmlns:a16="http://schemas.microsoft.com/office/drawing/2014/main" id="{6C834721-1495-494F-A3D2-DF1973B806E1}"/>
              </a:ext>
            </a:extLst>
          </p:cNvPr>
          <p:cNvSpPr/>
          <p:nvPr/>
        </p:nvSpPr>
        <p:spPr>
          <a:xfrm>
            <a:off x="839788" y="4851752"/>
            <a:ext cx="10515600" cy="547336"/>
          </a:xfrm>
          <a:prstGeom prst="borderCallout1">
            <a:avLst>
              <a:gd name="adj1" fmla="val 1272"/>
              <a:gd name="adj2" fmla="val 87562"/>
              <a:gd name="adj3" fmla="val -153596"/>
              <a:gd name="adj4" fmla="val 8729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/>
              <a:t>Trend Start Date</a:t>
            </a:r>
            <a:r>
              <a:rPr lang="en-GB" dirty="0"/>
              <a:t>: the date on which a timeline started trending</a:t>
            </a:r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ED22D1C-1F9E-48D1-BB27-808AF9DFB6DB}"/>
              </a:ext>
            </a:extLst>
          </p:cNvPr>
          <p:cNvCxnSpPr>
            <a:cxnSpLocks/>
            <a:stCxn id="13" idx="3"/>
          </p:cNvCxnSpPr>
          <p:nvPr/>
        </p:nvCxnSpPr>
        <p:spPr>
          <a:xfrm flipH="1" flipV="1">
            <a:off x="4297597" y="2995044"/>
            <a:ext cx="1799991" cy="1856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llout: Line 15">
            <a:extLst>
              <a:ext uri="{FF2B5EF4-FFF2-40B4-BE49-F238E27FC236}">
                <a16:creationId xmlns:a16="http://schemas.microsoft.com/office/drawing/2014/main" id="{147904E1-1662-4B85-B39F-2CF6FBDBA33B}"/>
              </a:ext>
            </a:extLst>
          </p:cNvPr>
          <p:cNvSpPr/>
          <p:nvPr/>
        </p:nvSpPr>
        <p:spPr>
          <a:xfrm>
            <a:off x="839788" y="897335"/>
            <a:ext cx="10515600" cy="483790"/>
          </a:xfrm>
          <a:prstGeom prst="borderCallout1">
            <a:avLst>
              <a:gd name="adj1" fmla="val 102549"/>
              <a:gd name="adj2" fmla="val 50023"/>
              <a:gd name="adj3" fmla="val 218179"/>
              <a:gd name="adj4" fmla="val 6656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/>
              <a:t>Start Date: </a:t>
            </a:r>
            <a:r>
              <a:rPr lang="en-GB" dirty="0"/>
              <a:t>The start of the timeline, determined by how far we look back from today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747252-0744-430D-9720-5AFED4D53CBC}"/>
              </a:ext>
            </a:extLst>
          </p:cNvPr>
          <p:cNvCxnSpPr>
            <a:cxnSpLocks/>
          </p:cNvCxnSpPr>
          <p:nvPr/>
        </p:nvCxnSpPr>
        <p:spPr>
          <a:xfrm>
            <a:off x="6096000" y="1406922"/>
            <a:ext cx="1381125" cy="3061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7907F74-89E1-420B-93D7-63BD20189336}"/>
              </a:ext>
            </a:extLst>
          </p:cNvPr>
          <p:cNvSpPr txBox="1"/>
          <p:nvPr/>
        </p:nvSpPr>
        <p:spPr>
          <a:xfrm>
            <a:off x="839788" y="5724525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this example the timeline starts on 11</a:t>
            </a:r>
            <a:r>
              <a:rPr lang="en-GB" baseline="30000" dirty="0"/>
              <a:t>th</a:t>
            </a:r>
            <a:r>
              <a:rPr lang="en-GB" dirty="0"/>
              <a:t> May (start date) and trend starts on June 7</a:t>
            </a:r>
            <a:r>
              <a:rPr lang="en-GB" baseline="30000" dirty="0"/>
              <a:t>th</a:t>
            </a:r>
            <a:r>
              <a:rPr lang="en-GB" dirty="0"/>
              <a:t> ( trend start date.)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603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95EF0-3EA8-4661-B859-28AB7AB5E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What does the Trending Week/Month Column Show?</a:t>
            </a:r>
            <a:endParaRPr lang="en-US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8DACE-9907-44D5-B3C2-AC55082E9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E888C5-97DA-46E9-8C94-7452CA05B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DA133D-F605-4454-8E31-2F1FC33F4F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23"/>
          <a:stretch/>
        </p:blipFill>
        <p:spPr>
          <a:xfrm>
            <a:off x="0" y="1085850"/>
            <a:ext cx="12192000" cy="56642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BEA9084-8C90-4FAF-A56D-13B2DE884647}"/>
              </a:ext>
            </a:extLst>
          </p:cNvPr>
          <p:cNvSpPr/>
          <p:nvPr/>
        </p:nvSpPr>
        <p:spPr>
          <a:xfrm>
            <a:off x="8647611" y="1933303"/>
            <a:ext cx="1001486" cy="197684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allout: Line 4">
            <a:extLst>
              <a:ext uri="{FF2B5EF4-FFF2-40B4-BE49-F238E27FC236}">
                <a16:creationId xmlns:a16="http://schemas.microsoft.com/office/drawing/2014/main" id="{04A80DED-4F8A-40BA-ACA0-83B1A7F39ED2}"/>
              </a:ext>
            </a:extLst>
          </p:cNvPr>
          <p:cNvSpPr/>
          <p:nvPr/>
        </p:nvSpPr>
        <p:spPr>
          <a:xfrm>
            <a:off x="5120640" y="4336869"/>
            <a:ext cx="3248297" cy="1201782"/>
          </a:xfrm>
          <a:prstGeom prst="borderCallout1">
            <a:avLst>
              <a:gd name="adj1" fmla="val 51359"/>
              <a:gd name="adj2" fmla="val 100204"/>
              <a:gd name="adj3" fmla="val -36776"/>
              <a:gd name="adj4" fmla="val 12349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Trending Week/Month compares the latest value in each trend to previous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973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3085C8E-ED20-407A-AB94-4D5822A81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65125"/>
            <a:ext cx="11525250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How is the  “Trending Week/Month” number calculated ?</a:t>
            </a:r>
            <a:endParaRPr lang="en-US" sz="3200" b="1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B0D9B3B-71E5-4FE9-9F6E-48F6CC9454E6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4761411" cy="2919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4ACDAFD-2F6F-4267-BAA7-65585F026CC4}"/>
              </a:ext>
            </a:extLst>
          </p:cNvPr>
          <p:cNvSpPr txBox="1">
            <a:spLocks/>
          </p:cNvSpPr>
          <p:nvPr/>
        </p:nvSpPr>
        <p:spPr>
          <a:xfrm>
            <a:off x="6261462" y="1825625"/>
            <a:ext cx="5092337" cy="291995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500" b="1" dirty="0"/>
              <a:t>Trending 7 days:</a:t>
            </a:r>
          </a:p>
          <a:p>
            <a:r>
              <a:rPr lang="en-GB" sz="1500" dirty="0"/>
              <a:t>( Current value – value 7 days ago) / value 7 days ago</a:t>
            </a:r>
          </a:p>
          <a:p>
            <a:r>
              <a:rPr lang="en-GB" sz="1500" dirty="0"/>
              <a:t> = 500 – 150 / 150 </a:t>
            </a:r>
          </a:p>
          <a:p>
            <a:r>
              <a:rPr lang="en-GB" sz="1500" dirty="0"/>
              <a:t> = </a:t>
            </a:r>
            <a:r>
              <a:rPr lang="en-GB" sz="1500" dirty="0">
                <a:highlight>
                  <a:srgbClr val="FFFF00"/>
                </a:highlight>
              </a:rPr>
              <a:t>233% increase over last 7 days</a:t>
            </a:r>
          </a:p>
          <a:p>
            <a:endParaRPr lang="en-GB" sz="1500" dirty="0"/>
          </a:p>
          <a:p>
            <a:pPr marL="0" indent="0">
              <a:buNone/>
            </a:pPr>
            <a:r>
              <a:rPr lang="en-GB" sz="1500" b="1" dirty="0"/>
              <a:t>Trending 30 days:</a:t>
            </a:r>
          </a:p>
          <a:p>
            <a:r>
              <a:rPr lang="en-GB" sz="1500" dirty="0"/>
              <a:t>( Current value – value 30 days ago) / value 30 days ago</a:t>
            </a:r>
          </a:p>
          <a:p>
            <a:r>
              <a:rPr lang="en-GB" sz="1500" dirty="0"/>
              <a:t> = 500 – 100 / 100</a:t>
            </a:r>
          </a:p>
          <a:p>
            <a:r>
              <a:rPr lang="en-GB" sz="1500" dirty="0"/>
              <a:t> = </a:t>
            </a:r>
            <a:r>
              <a:rPr lang="en-GB" sz="1500" dirty="0">
                <a:highlight>
                  <a:srgbClr val="FFFF00"/>
                </a:highlight>
              </a:rPr>
              <a:t>400% increase over last 30 days</a:t>
            </a:r>
          </a:p>
          <a:p>
            <a:endParaRPr lang="en-GB" sz="1500" dirty="0"/>
          </a:p>
          <a:p>
            <a:endParaRPr lang="en-US" sz="18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430852D-FB24-44C2-B4E8-2140626DB4C9}"/>
              </a:ext>
            </a:extLst>
          </p:cNvPr>
          <p:cNvCxnSpPr>
            <a:cxnSpLocks/>
          </p:cNvCxnSpPr>
          <p:nvPr/>
        </p:nvCxnSpPr>
        <p:spPr>
          <a:xfrm flipH="1">
            <a:off x="4288970" y="3405052"/>
            <a:ext cx="111469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38434BE-2888-4038-AEBF-321DCDA7DDC8}"/>
              </a:ext>
            </a:extLst>
          </p:cNvPr>
          <p:cNvCxnSpPr>
            <a:cxnSpLocks/>
          </p:cNvCxnSpPr>
          <p:nvPr/>
        </p:nvCxnSpPr>
        <p:spPr>
          <a:xfrm flipH="1">
            <a:off x="1345470" y="3754591"/>
            <a:ext cx="408432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258097D-F1C8-49CC-B93D-779CA9877082}"/>
              </a:ext>
            </a:extLst>
          </p:cNvPr>
          <p:cNvSpPr txBox="1"/>
          <p:nvPr/>
        </p:nvSpPr>
        <p:spPr>
          <a:xfrm>
            <a:off x="4691745" y="3164324"/>
            <a:ext cx="66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7 days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6CAA47-6436-42F4-B717-9AB4A701700C}"/>
              </a:ext>
            </a:extLst>
          </p:cNvPr>
          <p:cNvSpPr txBox="1"/>
          <p:nvPr/>
        </p:nvSpPr>
        <p:spPr>
          <a:xfrm>
            <a:off x="4691744" y="3507281"/>
            <a:ext cx="66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30 days</a:t>
            </a:r>
            <a:endParaRPr lang="en-US" sz="12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ECA0BE9-DA04-40EF-8FB5-DC8FF3166065}"/>
              </a:ext>
            </a:extLst>
          </p:cNvPr>
          <p:cNvCxnSpPr>
            <a:cxnSpLocks/>
          </p:cNvCxnSpPr>
          <p:nvPr/>
        </p:nvCxnSpPr>
        <p:spPr>
          <a:xfrm>
            <a:off x="5281739" y="2567824"/>
            <a:ext cx="0" cy="80349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8B9DA08-69A9-4385-9234-72F8B1789A65}"/>
              </a:ext>
            </a:extLst>
          </p:cNvPr>
          <p:cNvCxnSpPr>
            <a:cxnSpLocks/>
          </p:cNvCxnSpPr>
          <p:nvPr/>
        </p:nvCxnSpPr>
        <p:spPr>
          <a:xfrm>
            <a:off x="5429790" y="2567824"/>
            <a:ext cx="1" cy="11867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8DA622F-FAAD-4D36-BDFE-6C2C39387F4C}"/>
              </a:ext>
            </a:extLst>
          </p:cNvPr>
          <p:cNvSpPr txBox="1"/>
          <p:nvPr/>
        </p:nvSpPr>
        <p:spPr>
          <a:xfrm>
            <a:off x="838199" y="5408023"/>
            <a:ext cx="10515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current value is the value at the latest date in the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is compared to value 7, 30 days previously and the increase is expressed as a percentage of the previous amount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Equivalent to increase in share value: “…Apple shares have risen by 12% in the last 30 days”</a:t>
            </a:r>
            <a:endParaRPr lang="en-US" sz="1600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BDE2B9F-9617-4986-B4D0-370139F5E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0170A-E06F-46F1-A081-286DC4EE0FE6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15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2FDA1-8ACD-4FA0-9573-BCD7AFBF2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This deck has answers to common questions about the complaints UI: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4C632-DA51-4675-BE89-5DA2311F05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2401" y="1847850"/>
            <a:ext cx="11151230" cy="4351338"/>
          </a:xfrm>
        </p:spPr>
        <p:txBody>
          <a:bodyPr>
            <a:normAutofit/>
          </a:bodyPr>
          <a:lstStyle/>
          <a:p>
            <a:r>
              <a:rPr lang="en-GB" dirty="0"/>
              <a:t>What is shown in the UI ?</a:t>
            </a:r>
          </a:p>
          <a:p>
            <a:r>
              <a:rPr lang="en-GB" dirty="0"/>
              <a:t>What complaint combination are checked for trends ?</a:t>
            </a:r>
          </a:p>
          <a:p>
            <a:r>
              <a:rPr lang="en-GB" dirty="0"/>
              <a:t>What is the trend detection method ?</a:t>
            </a:r>
          </a:p>
          <a:p>
            <a:r>
              <a:rPr lang="en-GB" dirty="0"/>
              <a:t>What does the time period filter do ?</a:t>
            </a:r>
          </a:p>
          <a:p>
            <a:r>
              <a:rPr lang="en-GB" dirty="0"/>
              <a:t>what gets displayed in the "Trending - month, week" column ?</a:t>
            </a:r>
          </a:p>
          <a:p>
            <a:r>
              <a:rPr lang="en-GB" dirty="0"/>
              <a:t>what does "early trend detection" mean?</a:t>
            </a:r>
          </a:p>
          <a:p>
            <a:r>
              <a:rPr lang="en-GB" dirty="0"/>
              <a:t>Trending in last 7 days / last 30 days - how is this number computed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A8713D-2EAD-4187-A18C-E87984C84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17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95EF0-3EA8-4661-B859-28AB7AB5E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174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What is shown in the UI? </a:t>
            </a:r>
            <a:endParaRPr lang="en-US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8DACE-9907-44D5-B3C2-AC55082E9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E888C5-97DA-46E9-8C94-7452CA05B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DA133D-F605-4454-8E31-2F1FC33F4F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23"/>
          <a:stretch/>
        </p:blipFill>
        <p:spPr>
          <a:xfrm>
            <a:off x="0" y="1085850"/>
            <a:ext cx="12192000" cy="5664200"/>
          </a:xfrm>
          <a:prstGeom prst="rect">
            <a:avLst/>
          </a:prstGeom>
        </p:spPr>
      </p:pic>
      <p:sp>
        <p:nvSpPr>
          <p:cNvPr id="3" name="Callout: Line 2">
            <a:extLst>
              <a:ext uri="{FF2B5EF4-FFF2-40B4-BE49-F238E27FC236}">
                <a16:creationId xmlns:a16="http://schemas.microsoft.com/office/drawing/2014/main" id="{A7371D23-6210-4E51-AC7D-AF3ED41FBBED}"/>
              </a:ext>
            </a:extLst>
          </p:cNvPr>
          <p:cNvSpPr/>
          <p:nvPr/>
        </p:nvSpPr>
        <p:spPr>
          <a:xfrm>
            <a:off x="3899262" y="4396647"/>
            <a:ext cx="3727269" cy="1642203"/>
          </a:xfrm>
          <a:prstGeom prst="borderCallout1">
            <a:avLst>
              <a:gd name="adj1" fmla="val 18750"/>
              <a:gd name="adj2" fmla="val -8333"/>
              <a:gd name="adj3" fmla="val 16187"/>
              <a:gd name="adj4" fmla="val -265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dirty="0"/>
              <a:t>Each bubble represents a trend</a:t>
            </a:r>
            <a:endParaRPr lang="en-US" dirty="0"/>
          </a:p>
        </p:txBody>
      </p:sp>
      <p:sp>
        <p:nvSpPr>
          <p:cNvPr id="9" name="Callout: Line 8">
            <a:extLst>
              <a:ext uri="{FF2B5EF4-FFF2-40B4-BE49-F238E27FC236}">
                <a16:creationId xmlns:a16="http://schemas.microsoft.com/office/drawing/2014/main" id="{8A07BA64-606F-496A-AC29-DF6BB1A6AEE6}"/>
              </a:ext>
            </a:extLst>
          </p:cNvPr>
          <p:cNvSpPr/>
          <p:nvPr/>
        </p:nvSpPr>
        <p:spPr>
          <a:xfrm>
            <a:off x="8045631" y="4003629"/>
            <a:ext cx="3727269" cy="905691"/>
          </a:xfrm>
          <a:prstGeom prst="borderCallout1">
            <a:avLst>
              <a:gd name="adj1" fmla="val 18750"/>
              <a:gd name="adj2" fmla="val -8333"/>
              <a:gd name="adj3" fmla="val -131731"/>
              <a:gd name="adj4" fmla="val -4835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Each line gives more detail about the bubble/trend</a:t>
            </a:r>
            <a:endParaRPr lang="en-US" sz="1600" dirty="0"/>
          </a:p>
        </p:txBody>
      </p:sp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12B8F9D1-F9E3-4867-A186-86FF2B577E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9582924"/>
              </p:ext>
            </p:extLst>
          </p:nvPr>
        </p:nvGraphicFramePr>
        <p:xfrm>
          <a:off x="4021589" y="4846590"/>
          <a:ext cx="3482614" cy="1046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5011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1FE49-9C27-4CCC-9C36-DAA6D8AED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6007"/>
          </a:xfrm>
        </p:spPr>
        <p:txBody>
          <a:bodyPr>
            <a:normAutofit fontScale="90000"/>
          </a:bodyPr>
          <a:lstStyle/>
          <a:p>
            <a:r>
              <a:rPr lang="en-GB" dirty="0"/>
              <a:t>What complaint combinations are checked ? (1)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6AE5D9-796D-419E-9772-368CE6315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26B50F21-BC17-4A9C-B3E2-CC50E7EC33B4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8BCAAAF-2BD7-41AB-BD51-599775AE6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61536"/>
              </p:ext>
            </p:extLst>
          </p:nvPr>
        </p:nvGraphicFramePr>
        <p:xfrm>
          <a:off x="1479550" y="2264623"/>
          <a:ext cx="9152784" cy="2200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976">
                  <a:extLst>
                    <a:ext uri="{9D8B030D-6E8A-4147-A177-3AD203B41FA5}">
                      <a16:colId xmlns:a16="http://schemas.microsoft.com/office/drawing/2014/main" val="1414268418"/>
                    </a:ext>
                  </a:extLst>
                </a:gridCol>
                <a:gridCol w="1016976">
                  <a:extLst>
                    <a:ext uri="{9D8B030D-6E8A-4147-A177-3AD203B41FA5}">
                      <a16:colId xmlns:a16="http://schemas.microsoft.com/office/drawing/2014/main" val="3934050914"/>
                    </a:ext>
                  </a:extLst>
                </a:gridCol>
                <a:gridCol w="1016976">
                  <a:extLst>
                    <a:ext uri="{9D8B030D-6E8A-4147-A177-3AD203B41FA5}">
                      <a16:colId xmlns:a16="http://schemas.microsoft.com/office/drawing/2014/main" val="3531184129"/>
                    </a:ext>
                  </a:extLst>
                </a:gridCol>
                <a:gridCol w="1016976">
                  <a:extLst>
                    <a:ext uri="{9D8B030D-6E8A-4147-A177-3AD203B41FA5}">
                      <a16:colId xmlns:a16="http://schemas.microsoft.com/office/drawing/2014/main" val="3481020028"/>
                    </a:ext>
                  </a:extLst>
                </a:gridCol>
                <a:gridCol w="1016976">
                  <a:extLst>
                    <a:ext uri="{9D8B030D-6E8A-4147-A177-3AD203B41FA5}">
                      <a16:colId xmlns:a16="http://schemas.microsoft.com/office/drawing/2014/main" val="4017174105"/>
                    </a:ext>
                  </a:extLst>
                </a:gridCol>
                <a:gridCol w="1016976">
                  <a:extLst>
                    <a:ext uri="{9D8B030D-6E8A-4147-A177-3AD203B41FA5}">
                      <a16:colId xmlns:a16="http://schemas.microsoft.com/office/drawing/2014/main" val="3035574863"/>
                    </a:ext>
                  </a:extLst>
                </a:gridCol>
                <a:gridCol w="1016976">
                  <a:extLst>
                    <a:ext uri="{9D8B030D-6E8A-4147-A177-3AD203B41FA5}">
                      <a16:colId xmlns:a16="http://schemas.microsoft.com/office/drawing/2014/main" val="682396326"/>
                    </a:ext>
                  </a:extLst>
                </a:gridCol>
                <a:gridCol w="1016976">
                  <a:extLst>
                    <a:ext uri="{9D8B030D-6E8A-4147-A177-3AD203B41FA5}">
                      <a16:colId xmlns:a16="http://schemas.microsoft.com/office/drawing/2014/main" val="2721968740"/>
                    </a:ext>
                  </a:extLst>
                </a:gridCol>
                <a:gridCol w="1016976">
                  <a:extLst>
                    <a:ext uri="{9D8B030D-6E8A-4147-A177-3AD203B41FA5}">
                      <a16:colId xmlns:a16="http://schemas.microsoft.com/office/drawing/2014/main" val="2524672985"/>
                    </a:ext>
                  </a:extLst>
                </a:gridCol>
              </a:tblGrid>
              <a:tr h="577358">
                <a:tc>
                  <a:txBody>
                    <a:bodyPr/>
                    <a:lstStyle/>
                    <a:p>
                      <a:r>
                        <a:rPr lang="en-GB" sz="1200" dirty="0"/>
                        <a:t>Complaint 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date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Category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Process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…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zip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state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…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164530"/>
                  </a:ext>
                </a:extLst>
              </a:tr>
              <a:tr h="577358">
                <a:tc>
                  <a:txBody>
                    <a:bodyPr/>
                    <a:lstStyle/>
                    <a:p>
                      <a:r>
                        <a:rPr lang="en-GB" sz="1200" dirty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05/06/2017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Delay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Underwriting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90003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825664"/>
                  </a:ext>
                </a:extLst>
              </a:tr>
              <a:tr h="577358">
                <a:tc>
                  <a:txBody>
                    <a:bodyPr/>
                    <a:lstStyle/>
                    <a:p>
                      <a:r>
                        <a:rPr lang="en-GB" sz="1200" dirty="0"/>
                        <a:t>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05/06/2017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Delay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Underwriting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43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32004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993496"/>
                  </a:ext>
                </a:extLst>
              </a:tr>
              <a:tr h="468301">
                <a:tc>
                  <a:txBody>
                    <a:bodyPr/>
                    <a:lstStyle/>
                    <a:p>
                      <a:r>
                        <a:rPr lang="en-GB" dirty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378450"/>
                  </a:ext>
                </a:extLst>
              </a:tr>
            </a:tbl>
          </a:graphicData>
        </a:graphic>
      </p:graphicFrame>
      <p:sp>
        <p:nvSpPr>
          <p:cNvPr id="6" name="Right Brace 5">
            <a:extLst>
              <a:ext uri="{FF2B5EF4-FFF2-40B4-BE49-F238E27FC236}">
                <a16:creationId xmlns:a16="http://schemas.microsoft.com/office/drawing/2014/main" id="{DF55147F-7EE4-42CC-A3F5-21A6344E03A1}"/>
              </a:ext>
            </a:extLst>
          </p:cNvPr>
          <p:cNvSpPr/>
          <p:nvPr/>
        </p:nvSpPr>
        <p:spPr>
          <a:xfrm rot="5400000">
            <a:off x="4223619" y="3999745"/>
            <a:ext cx="579758" cy="19716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456534BB-A084-4E55-B551-98426733A83F}"/>
              </a:ext>
            </a:extLst>
          </p:cNvPr>
          <p:cNvSpPr/>
          <p:nvPr/>
        </p:nvSpPr>
        <p:spPr>
          <a:xfrm rot="5400000">
            <a:off x="7820658" y="3461988"/>
            <a:ext cx="665483" cy="30670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23B9D9-DAF2-49DB-BEDA-582D8822670D}"/>
              </a:ext>
            </a:extLst>
          </p:cNvPr>
          <p:cNvSpPr txBox="1"/>
          <p:nvPr/>
        </p:nvSpPr>
        <p:spPr>
          <a:xfrm>
            <a:off x="3326723" y="5408074"/>
            <a:ext cx="270442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Complaint Classification: </a:t>
            </a:r>
          </a:p>
          <a:p>
            <a:r>
              <a:rPr lang="en-GB" dirty="0"/>
              <a:t>From NLC/NLU models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545E44-1EB3-4B8D-A94B-4B2CE0DC1878}"/>
              </a:ext>
            </a:extLst>
          </p:cNvPr>
          <p:cNvSpPr txBox="1"/>
          <p:nvPr/>
        </p:nvSpPr>
        <p:spPr>
          <a:xfrm>
            <a:off x="7126996" y="5407762"/>
            <a:ext cx="279521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Complaint metadata:</a:t>
            </a:r>
          </a:p>
          <a:p>
            <a:r>
              <a:rPr lang="en-GB" dirty="0"/>
              <a:t>From systems of reference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59E89E-89B0-475F-9B45-CDA560917B5D}"/>
              </a:ext>
            </a:extLst>
          </p:cNvPr>
          <p:cNvSpPr txBox="1"/>
          <p:nvPr/>
        </p:nvSpPr>
        <p:spPr>
          <a:xfrm>
            <a:off x="838199" y="1261837"/>
            <a:ext cx="9716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Complaints are classified by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Natural Language Classifier and Natural Language Understanding models, sentiment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Combined with customer data: demographic, income, CRM etc.</a:t>
            </a:r>
          </a:p>
        </p:txBody>
      </p:sp>
    </p:spTree>
    <p:extLst>
      <p:ext uri="{BB962C8B-B14F-4D97-AF65-F5344CB8AC3E}">
        <p14:creationId xmlns:p14="http://schemas.microsoft.com/office/powerpoint/2010/main" val="3812620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1FE49-9C27-4CCC-9C36-DAA6D8AED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6007"/>
          </a:xfrm>
        </p:spPr>
        <p:txBody>
          <a:bodyPr>
            <a:normAutofit fontScale="90000"/>
          </a:bodyPr>
          <a:lstStyle/>
          <a:p>
            <a:r>
              <a:rPr lang="en-GB" dirty="0"/>
              <a:t>What complaint combinations are checked ? (2)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6AE5D9-796D-419E-9772-368CE6315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23141549-2228-43BB-BBBE-393F8DCC5DBA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8BCAAAF-2BD7-41AB-BD51-599775AE6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580770"/>
              </p:ext>
            </p:extLst>
          </p:nvPr>
        </p:nvGraphicFramePr>
        <p:xfrm>
          <a:off x="838200" y="1163744"/>
          <a:ext cx="7450443" cy="1505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827">
                  <a:extLst>
                    <a:ext uri="{9D8B030D-6E8A-4147-A177-3AD203B41FA5}">
                      <a16:colId xmlns:a16="http://schemas.microsoft.com/office/drawing/2014/main" val="1414268418"/>
                    </a:ext>
                  </a:extLst>
                </a:gridCol>
                <a:gridCol w="827827">
                  <a:extLst>
                    <a:ext uri="{9D8B030D-6E8A-4147-A177-3AD203B41FA5}">
                      <a16:colId xmlns:a16="http://schemas.microsoft.com/office/drawing/2014/main" val="3934050914"/>
                    </a:ext>
                  </a:extLst>
                </a:gridCol>
                <a:gridCol w="827827">
                  <a:extLst>
                    <a:ext uri="{9D8B030D-6E8A-4147-A177-3AD203B41FA5}">
                      <a16:colId xmlns:a16="http://schemas.microsoft.com/office/drawing/2014/main" val="3531184129"/>
                    </a:ext>
                  </a:extLst>
                </a:gridCol>
                <a:gridCol w="827827">
                  <a:extLst>
                    <a:ext uri="{9D8B030D-6E8A-4147-A177-3AD203B41FA5}">
                      <a16:colId xmlns:a16="http://schemas.microsoft.com/office/drawing/2014/main" val="3481020028"/>
                    </a:ext>
                  </a:extLst>
                </a:gridCol>
                <a:gridCol w="827827">
                  <a:extLst>
                    <a:ext uri="{9D8B030D-6E8A-4147-A177-3AD203B41FA5}">
                      <a16:colId xmlns:a16="http://schemas.microsoft.com/office/drawing/2014/main" val="4017174105"/>
                    </a:ext>
                  </a:extLst>
                </a:gridCol>
                <a:gridCol w="827827">
                  <a:extLst>
                    <a:ext uri="{9D8B030D-6E8A-4147-A177-3AD203B41FA5}">
                      <a16:colId xmlns:a16="http://schemas.microsoft.com/office/drawing/2014/main" val="3035574863"/>
                    </a:ext>
                  </a:extLst>
                </a:gridCol>
                <a:gridCol w="827827">
                  <a:extLst>
                    <a:ext uri="{9D8B030D-6E8A-4147-A177-3AD203B41FA5}">
                      <a16:colId xmlns:a16="http://schemas.microsoft.com/office/drawing/2014/main" val="682396326"/>
                    </a:ext>
                  </a:extLst>
                </a:gridCol>
                <a:gridCol w="827827">
                  <a:extLst>
                    <a:ext uri="{9D8B030D-6E8A-4147-A177-3AD203B41FA5}">
                      <a16:colId xmlns:a16="http://schemas.microsoft.com/office/drawing/2014/main" val="2721968740"/>
                    </a:ext>
                  </a:extLst>
                </a:gridCol>
                <a:gridCol w="827827">
                  <a:extLst>
                    <a:ext uri="{9D8B030D-6E8A-4147-A177-3AD203B41FA5}">
                      <a16:colId xmlns:a16="http://schemas.microsoft.com/office/drawing/2014/main" val="2524672985"/>
                    </a:ext>
                  </a:extLst>
                </a:gridCol>
              </a:tblGrid>
              <a:tr h="359489">
                <a:tc>
                  <a:txBody>
                    <a:bodyPr/>
                    <a:lstStyle/>
                    <a:p>
                      <a:r>
                        <a:rPr lang="en-GB" sz="900" dirty="0"/>
                        <a:t>Complaint id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date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Category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Process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…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Age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zip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state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…</a:t>
                      </a:r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164530"/>
                  </a:ext>
                </a:extLst>
              </a:tr>
              <a:tr h="359489">
                <a:tc>
                  <a:txBody>
                    <a:bodyPr/>
                    <a:lstStyle/>
                    <a:p>
                      <a:r>
                        <a:rPr lang="en-GB" sz="900" dirty="0"/>
                        <a:t>1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05/06/2017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Delay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Underwriting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54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90003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CA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825664"/>
                  </a:ext>
                </a:extLst>
              </a:tr>
              <a:tr h="359489">
                <a:tc>
                  <a:txBody>
                    <a:bodyPr/>
                    <a:lstStyle/>
                    <a:p>
                      <a:r>
                        <a:rPr lang="en-GB" sz="900" dirty="0"/>
                        <a:t>14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05/06/2017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Delay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Underwriting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43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32004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FL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993496"/>
                  </a:ext>
                </a:extLst>
              </a:tr>
              <a:tr h="291585">
                <a:tc>
                  <a:txBody>
                    <a:bodyPr/>
                    <a:lstStyle/>
                    <a:p>
                      <a:r>
                        <a:rPr lang="en-GB" sz="1100" dirty="0"/>
                        <a:t>…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…</a:t>
                      </a:r>
                      <a:endParaRPr lang="en-US" sz="1100" dirty="0"/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37845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A4E85A64-0958-4DD2-BD4A-75B727D05E3C}"/>
              </a:ext>
            </a:extLst>
          </p:cNvPr>
          <p:cNvSpPr/>
          <p:nvPr/>
        </p:nvSpPr>
        <p:spPr>
          <a:xfrm>
            <a:off x="2422187" y="1518698"/>
            <a:ext cx="719847" cy="5933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EAC238-244B-4DC5-9B06-C5E42C760D73}"/>
              </a:ext>
            </a:extLst>
          </p:cNvPr>
          <p:cNvSpPr/>
          <p:nvPr/>
        </p:nvSpPr>
        <p:spPr>
          <a:xfrm>
            <a:off x="2509735" y="1578190"/>
            <a:ext cx="1614793" cy="66650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DA56BED-4A1A-406C-9204-9E5AE4B38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72383"/>
            <a:ext cx="7002294" cy="340458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Complaints are grouped by </a:t>
            </a:r>
            <a:r>
              <a:rPr lang="en-US" b="1" dirty="0"/>
              <a:t>all</a:t>
            </a:r>
            <a:r>
              <a:rPr lang="en-US" dirty="0"/>
              <a:t> combinations of these fields:</a:t>
            </a:r>
          </a:p>
          <a:p>
            <a:pPr lvl="0"/>
            <a:r>
              <a:rPr lang="en-US" dirty="0"/>
              <a:t>category</a:t>
            </a:r>
          </a:p>
          <a:p>
            <a:pPr lvl="0"/>
            <a:r>
              <a:rPr lang="en-US" dirty="0"/>
              <a:t>category + process</a:t>
            </a:r>
          </a:p>
          <a:p>
            <a:pPr lvl="0"/>
            <a:r>
              <a:rPr lang="en-US" dirty="0"/>
              <a:t>category + process + zip code</a:t>
            </a:r>
          </a:p>
          <a:p>
            <a:r>
              <a:rPr lang="en-US" dirty="0"/>
              <a:t>category + Age</a:t>
            </a:r>
          </a:p>
          <a:p>
            <a:pPr lvl="0"/>
            <a:r>
              <a:rPr lang="en-GB" dirty="0"/>
              <a:t>…</a:t>
            </a: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algorithm counts the number of complaints on </a:t>
            </a:r>
            <a:r>
              <a:rPr lang="en-US" b="1" dirty="0"/>
              <a:t>each</a:t>
            </a:r>
            <a:r>
              <a:rPr lang="en-US" dirty="0"/>
              <a:t> date for  </a:t>
            </a:r>
            <a:r>
              <a:rPr lang="en-US" b="1" dirty="0"/>
              <a:t>each</a:t>
            </a:r>
            <a:r>
              <a:rPr lang="en-US" dirty="0"/>
              <a:t> combination</a:t>
            </a:r>
          </a:p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category = ‘Delay’,  process = ‘Underwriting’, date ‘2017-06-05’, count = 2</a:t>
            </a:r>
          </a:p>
          <a:p>
            <a:pPr marL="457200" lvl="1" indent="0">
              <a:buNone/>
            </a:pPr>
            <a:r>
              <a:rPr lang="en-US" dirty="0"/>
              <a:t>category = ‘Delay’,  process = ‘Underwriting’, date ‘2017-06-06’, count = 5</a:t>
            </a:r>
          </a:p>
          <a:p>
            <a:pPr marL="457200" lvl="1" indent="0">
              <a:buNone/>
            </a:pPr>
            <a:r>
              <a:rPr lang="en-GB" dirty="0"/>
              <a:t>….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The counts per date are used to produce timelines 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17" name="Content Placeholder 3">
            <a:extLst>
              <a:ext uri="{FF2B5EF4-FFF2-40B4-BE49-F238E27FC236}">
                <a16:creationId xmlns:a16="http://schemas.microsoft.com/office/drawing/2014/main" id="{8041A60B-4A50-4343-97D2-BFFC7FFD0D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3469263"/>
              </p:ext>
            </p:extLst>
          </p:nvPr>
        </p:nvGraphicFramePr>
        <p:xfrm>
          <a:off x="7937770" y="4688733"/>
          <a:ext cx="3347936" cy="1801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6D2D99-94A0-4167-9C3B-9A8AE43AA7FA}"/>
              </a:ext>
            </a:extLst>
          </p:cNvPr>
          <p:cNvCxnSpPr/>
          <p:nvPr/>
        </p:nvCxnSpPr>
        <p:spPr>
          <a:xfrm>
            <a:off x="5204298" y="5787957"/>
            <a:ext cx="27334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6A4C8FB-918F-4EC1-BB76-258EF536387A}"/>
              </a:ext>
            </a:extLst>
          </p:cNvPr>
          <p:cNvSpPr/>
          <p:nvPr/>
        </p:nvSpPr>
        <p:spPr>
          <a:xfrm>
            <a:off x="2597283" y="1678585"/>
            <a:ext cx="2128738" cy="80469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362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60518-AEF8-470F-B574-799B6F7E5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9312"/>
            <a:ext cx="10515600" cy="904382"/>
          </a:xfrm>
        </p:spPr>
        <p:txBody>
          <a:bodyPr>
            <a:normAutofit/>
          </a:bodyPr>
          <a:lstStyle/>
          <a:p>
            <a:r>
              <a:rPr lang="en-US" dirty="0"/>
              <a:t>Trend Detection Algorithm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B4479-8939-4725-A9FA-C06E70E2E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4791"/>
            <a:ext cx="10515600" cy="33268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applies combined statistical methods to decide if a trend is occurring: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dirty="0"/>
              <a:t>a significant and sustained increase (or decrease) </a:t>
            </a:r>
          </a:p>
          <a:p>
            <a:pPr lvl="1"/>
            <a:r>
              <a:rPr lang="en-US" dirty="0"/>
              <a:t>at least one day where the count is unexpectedly large or small given the preceding counts (using a Poisson distribution model)</a:t>
            </a:r>
          </a:p>
          <a:p>
            <a:pPr lvl="1"/>
            <a:r>
              <a:rPr lang="en-US" dirty="0"/>
              <a:t>at least one day greater than the average count</a:t>
            </a:r>
          </a:p>
          <a:p>
            <a:pPr lvl="1"/>
            <a:r>
              <a:rPr lang="en-US" dirty="0"/>
              <a:t>a clearly defined start and end: </a:t>
            </a:r>
          </a:p>
          <a:p>
            <a:pPr lvl="1"/>
            <a:r>
              <a:rPr lang="en-US" dirty="0"/>
              <a:t>increasing trend: end-count &gt; start-count </a:t>
            </a:r>
          </a:p>
          <a:p>
            <a:pPr lvl="1"/>
            <a:r>
              <a:rPr lang="en-US" dirty="0"/>
              <a:t>Decreasing trend:  end-count &lt; start-count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829A5F-BE25-4E29-A8D8-97EA2073C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6F04283-1322-4368-8C9F-4F7B7470E790}"/>
              </a:ext>
            </a:extLst>
          </p:cNvPr>
          <p:cNvSpPr txBox="1">
            <a:spLocks/>
          </p:cNvSpPr>
          <p:nvPr/>
        </p:nvSpPr>
        <p:spPr>
          <a:xfrm>
            <a:off x="436124" y="5194570"/>
            <a:ext cx="10515600" cy="680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>
                <a:solidFill>
                  <a:srgbClr val="0070C0"/>
                </a:solidFill>
              </a:rPr>
              <a:t>See Graphic on next slide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297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1C5E9-934C-4705-B12F-31A008291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Trend Detection Algorithm 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0BE47A-EAD2-45D4-A652-A5CA61FF9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72EDCF6-D571-4FE4-ADBC-6FDC91E210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71" t="2750" r="3070" b="4047"/>
          <a:stretch/>
        </p:blipFill>
        <p:spPr>
          <a:xfrm>
            <a:off x="838200" y="1802167"/>
            <a:ext cx="5459767" cy="3355759"/>
          </a:xfrm>
          <a:prstGeom prst="rect">
            <a:avLst/>
          </a:prstGeom>
          <a:ln>
            <a:solidFill>
              <a:schemeClr val="tx2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DAA7006-1EDB-4204-8B20-81AD95032C35}"/>
              </a:ext>
            </a:extLst>
          </p:cNvPr>
          <p:cNvCxnSpPr/>
          <p:nvPr/>
        </p:nvCxnSpPr>
        <p:spPr>
          <a:xfrm>
            <a:off x="1322773" y="3870664"/>
            <a:ext cx="4793942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63245EF-ABC8-49EC-A461-C7D622954F3A}"/>
              </a:ext>
            </a:extLst>
          </p:cNvPr>
          <p:cNvSpPr txBox="1"/>
          <p:nvPr/>
        </p:nvSpPr>
        <p:spPr>
          <a:xfrm>
            <a:off x="1169449" y="5269717"/>
            <a:ext cx="270442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b="1" dirty="0"/>
              <a:t>Poisson Distribution model: </a:t>
            </a:r>
          </a:p>
          <a:p>
            <a:r>
              <a:rPr lang="en-GB" sz="1600" dirty="0"/>
              <a:t>Less variability here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4B469E-F0C9-4B58-AABD-AF1C3AE6636E}"/>
              </a:ext>
            </a:extLst>
          </p:cNvPr>
          <p:cNvSpPr txBox="1"/>
          <p:nvPr/>
        </p:nvSpPr>
        <p:spPr>
          <a:xfrm>
            <a:off x="4038600" y="5256908"/>
            <a:ext cx="2259367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b="1" dirty="0"/>
              <a:t>Poisson Distribution model: </a:t>
            </a:r>
          </a:p>
          <a:p>
            <a:r>
              <a:rPr lang="en-GB" sz="1600" dirty="0"/>
              <a:t>more variability than previously seen here</a:t>
            </a:r>
            <a:endParaRPr lang="en-US" sz="1600" dirty="0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DD24112E-0745-44E4-8E41-E06411CA1B13}"/>
              </a:ext>
            </a:extLst>
          </p:cNvPr>
          <p:cNvSpPr/>
          <p:nvPr/>
        </p:nvSpPr>
        <p:spPr>
          <a:xfrm rot="5400000">
            <a:off x="2430560" y="3086250"/>
            <a:ext cx="359985" cy="2856094"/>
          </a:xfrm>
          <a:prstGeom prst="rightBrace">
            <a:avLst>
              <a:gd name="adj1" fmla="val 8333"/>
              <a:gd name="adj2" fmla="val 5031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555020C5-27AC-4712-8E5E-954D368F25C2}"/>
              </a:ext>
            </a:extLst>
          </p:cNvPr>
          <p:cNvSpPr/>
          <p:nvPr/>
        </p:nvSpPr>
        <p:spPr>
          <a:xfrm rot="5400000">
            <a:off x="4920228" y="3577703"/>
            <a:ext cx="359985" cy="1873190"/>
          </a:xfrm>
          <a:prstGeom prst="rightBrace">
            <a:avLst>
              <a:gd name="adj1" fmla="val 8333"/>
              <a:gd name="adj2" fmla="val 5031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allout: Line 13">
            <a:extLst>
              <a:ext uri="{FF2B5EF4-FFF2-40B4-BE49-F238E27FC236}">
                <a16:creationId xmlns:a16="http://schemas.microsoft.com/office/drawing/2014/main" id="{6AE4FB91-40C5-4740-99B4-264480A7AEFD}"/>
              </a:ext>
            </a:extLst>
          </p:cNvPr>
          <p:cNvSpPr/>
          <p:nvPr/>
        </p:nvSpPr>
        <p:spPr>
          <a:xfrm>
            <a:off x="7504093" y="1908499"/>
            <a:ext cx="3727269" cy="905691"/>
          </a:xfrm>
          <a:prstGeom prst="borderCallout1">
            <a:avLst>
              <a:gd name="adj1" fmla="val 53057"/>
              <a:gd name="adj2" fmla="val 3"/>
              <a:gd name="adj3" fmla="val 85875"/>
              <a:gd name="adj4" fmla="val -4597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Complaint counts are generally increasing on successive days</a:t>
            </a:r>
            <a:endParaRPr lang="en-US" sz="1600" dirty="0"/>
          </a:p>
        </p:txBody>
      </p:sp>
      <p:sp>
        <p:nvSpPr>
          <p:cNvPr id="15" name="Callout: Line 14">
            <a:extLst>
              <a:ext uri="{FF2B5EF4-FFF2-40B4-BE49-F238E27FC236}">
                <a16:creationId xmlns:a16="http://schemas.microsoft.com/office/drawing/2014/main" id="{C4549187-7F21-419F-B7DD-83FD76B78E2D}"/>
              </a:ext>
            </a:extLst>
          </p:cNvPr>
          <p:cNvSpPr/>
          <p:nvPr/>
        </p:nvSpPr>
        <p:spPr>
          <a:xfrm>
            <a:off x="7504092" y="3089075"/>
            <a:ext cx="3727269" cy="905691"/>
          </a:xfrm>
          <a:prstGeom prst="borderCallout1">
            <a:avLst>
              <a:gd name="adj1" fmla="val 53057"/>
              <a:gd name="adj2" fmla="val 242"/>
              <a:gd name="adj3" fmla="val 74113"/>
              <a:gd name="adj4" fmla="val -3668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Increase in counts are significant compared to historical range of values</a:t>
            </a:r>
            <a:endParaRPr lang="en-US" sz="1600" dirty="0"/>
          </a:p>
        </p:txBody>
      </p:sp>
      <p:sp>
        <p:nvSpPr>
          <p:cNvPr id="16" name="Callout: Line 15">
            <a:extLst>
              <a:ext uri="{FF2B5EF4-FFF2-40B4-BE49-F238E27FC236}">
                <a16:creationId xmlns:a16="http://schemas.microsoft.com/office/drawing/2014/main" id="{E5BB45C6-1ADC-4D2F-8F37-D18365492EE6}"/>
              </a:ext>
            </a:extLst>
          </p:cNvPr>
          <p:cNvSpPr/>
          <p:nvPr/>
        </p:nvSpPr>
        <p:spPr>
          <a:xfrm>
            <a:off x="7498606" y="4487462"/>
            <a:ext cx="3727269" cy="905691"/>
          </a:xfrm>
          <a:prstGeom prst="borderCallout1">
            <a:avLst>
              <a:gd name="adj1" fmla="val 53057"/>
              <a:gd name="adj2" fmla="val 242"/>
              <a:gd name="adj3" fmla="val -96934"/>
              <a:gd name="adj4" fmla="val -665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Counts rise above long term average</a:t>
            </a:r>
            <a:endParaRPr lang="en-US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0DD2E7-F87E-48AA-94FB-DF31CC2A09B3}"/>
              </a:ext>
            </a:extLst>
          </p:cNvPr>
          <p:cNvCxnSpPr/>
          <p:nvPr/>
        </p:nvCxnSpPr>
        <p:spPr>
          <a:xfrm>
            <a:off x="6092757" y="3021567"/>
            <a:ext cx="0" cy="838663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8536BE3-148A-4D37-B188-24D5809941D7}"/>
              </a:ext>
            </a:extLst>
          </p:cNvPr>
          <p:cNvCxnSpPr>
            <a:cxnSpLocks/>
          </p:cNvCxnSpPr>
          <p:nvPr/>
        </p:nvCxnSpPr>
        <p:spPr>
          <a:xfrm>
            <a:off x="1322773" y="3725694"/>
            <a:ext cx="0" cy="269072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Callout: Line 20">
            <a:extLst>
              <a:ext uri="{FF2B5EF4-FFF2-40B4-BE49-F238E27FC236}">
                <a16:creationId xmlns:a16="http://schemas.microsoft.com/office/drawing/2014/main" id="{3D45E0C9-768D-4680-959D-0A53B489286F}"/>
              </a:ext>
            </a:extLst>
          </p:cNvPr>
          <p:cNvSpPr/>
          <p:nvPr/>
        </p:nvSpPr>
        <p:spPr>
          <a:xfrm>
            <a:off x="1487499" y="2492006"/>
            <a:ext cx="2551101" cy="688819"/>
          </a:xfrm>
          <a:prstGeom prst="borderCallout1">
            <a:avLst>
              <a:gd name="adj1" fmla="val 54469"/>
              <a:gd name="adj2" fmla="val 101715"/>
              <a:gd name="adj3" fmla="val 175266"/>
              <a:gd name="adj4" fmla="val 10460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/>
              <a:t>Start date:</a:t>
            </a:r>
          </a:p>
          <a:p>
            <a:r>
              <a:rPr lang="en-GB" sz="1200" dirty="0"/>
              <a:t>Increase above historic average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68724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60518-AEF8-470F-B574-799B6F7E5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9312"/>
            <a:ext cx="10515600" cy="904382"/>
          </a:xfrm>
        </p:spPr>
        <p:txBody>
          <a:bodyPr>
            <a:normAutofit/>
          </a:bodyPr>
          <a:lstStyle/>
          <a:p>
            <a:r>
              <a:rPr lang="en-US" dirty="0"/>
              <a:t>Trend Detection Algorithm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4B4479-8939-4725-A9FA-C06E70E2E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4790"/>
            <a:ext cx="10515600" cy="46109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There is no absolute definition of a trend.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Trend detection is a balance of detecting significant (but possibly small trends) and excluding noise ( from natural or random variability.)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SIFS detects trends using statistical methods that can be tuned for each customer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Configurable parameters include:</a:t>
            </a:r>
          </a:p>
          <a:p>
            <a:r>
              <a:rPr lang="en-GB" dirty="0"/>
              <a:t>Importance of rate of increase or decrease in a trend</a:t>
            </a:r>
          </a:p>
          <a:p>
            <a:r>
              <a:rPr lang="en-GB" dirty="0"/>
              <a:t>Importance  of absolute count of complaint </a:t>
            </a:r>
          </a:p>
          <a:p>
            <a:r>
              <a:rPr lang="en-GB" dirty="0"/>
              <a:t>Importance of consistency of trend: once a trend starts does it only increase or does it fluctuate ?</a:t>
            </a:r>
          </a:p>
          <a:p>
            <a:r>
              <a:rPr lang="en-GB" dirty="0"/>
              <a:t>Duration of trend</a:t>
            </a:r>
          </a:p>
          <a:p>
            <a:r>
              <a:rPr lang="en-GB" dirty="0"/>
              <a:t>Minimum trend score threshold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829A5F-BE25-4E29-A8D8-97EA2073C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695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95EF0-3EA8-4661-B859-28AB7AB5E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1414"/>
            <a:ext cx="10515600" cy="844149"/>
          </a:xfrm>
        </p:spPr>
        <p:txBody>
          <a:bodyPr>
            <a:normAutofit/>
          </a:bodyPr>
          <a:lstStyle/>
          <a:p>
            <a:r>
              <a:rPr lang="en-GB" sz="4000" dirty="0"/>
              <a:t>What does the Time Period drop-down filter do?</a:t>
            </a:r>
            <a:endParaRPr lang="en-US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8DACE-9907-44D5-B3C2-AC55082E9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E888C5-97DA-46E9-8C94-7452CA05B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EA9084-8C90-4FAF-A56D-13B2DE884647}"/>
              </a:ext>
            </a:extLst>
          </p:cNvPr>
          <p:cNvSpPr/>
          <p:nvPr/>
        </p:nvSpPr>
        <p:spPr>
          <a:xfrm>
            <a:off x="8647611" y="1933303"/>
            <a:ext cx="1001486" cy="197684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E819B0-C697-4384-9273-64826BA270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982" b="1796"/>
          <a:stretch/>
        </p:blipFill>
        <p:spPr>
          <a:xfrm>
            <a:off x="914400" y="1852070"/>
            <a:ext cx="9457678" cy="4324893"/>
          </a:xfrm>
          <a:prstGeom prst="rect">
            <a:avLst/>
          </a:prstGeom>
        </p:spPr>
      </p:pic>
      <p:sp>
        <p:nvSpPr>
          <p:cNvPr id="9" name="Callout: Line 8">
            <a:extLst>
              <a:ext uri="{FF2B5EF4-FFF2-40B4-BE49-F238E27FC236}">
                <a16:creationId xmlns:a16="http://schemas.microsoft.com/office/drawing/2014/main" id="{DF4C309B-8375-4287-B72C-A8E058EA3D88}"/>
              </a:ext>
            </a:extLst>
          </p:cNvPr>
          <p:cNvSpPr/>
          <p:nvPr/>
        </p:nvSpPr>
        <p:spPr>
          <a:xfrm>
            <a:off x="4193108" y="3870461"/>
            <a:ext cx="6970191" cy="1947772"/>
          </a:xfrm>
          <a:prstGeom prst="borderCallout1">
            <a:avLst>
              <a:gd name="adj1" fmla="val 49143"/>
              <a:gd name="adj2" fmla="val 449"/>
              <a:gd name="adj3" fmla="val -51577"/>
              <a:gd name="adj4" fmla="val -843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GB" b="1" dirty="0"/>
              <a:t>Time Period:</a:t>
            </a:r>
          </a:p>
          <a:p>
            <a:r>
              <a:rPr lang="en-GB" dirty="0"/>
              <a:t>Show all trends found :</a:t>
            </a:r>
          </a:p>
          <a:p>
            <a:r>
              <a:rPr lang="en-GB" dirty="0"/>
              <a:t>from today looking back 1 week, 1 month, 1 quarter, 1 year</a:t>
            </a:r>
          </a:p>
          <a:p>
            <a:endParaRPr lang="en-GB" dirty="0"/>
          </a:p>
          <a:p>
            <a:r>
              <a:rPr lang="en-GB" dirty="0"/>
              <a:t>This sets the </a:t>
            </a:r>
            <a:r>
              <a:rPr lang="en-GB" b="1" dirty="0"/>
              <a:t>start date. </a:t>
            </a:r>
            <a:r>
              <a:rPr lang="en-GB" dirty="0"/>
              <a:t>Example: Time Period = Last month</a:t>
            </a:r>
          </a:p>
          <a:p>
            <a:r>
              <a:rPr lang="en-GB" dirty="0"/>
              <a:t>The algorithm will detect all trends that started between 30 days ago and today.</a:t>
            </a:r>
          </a:p>
        </p:txBody>
      </p:sp>
    </p:spTree>
    <p:extLst>
      <p:ext uri="{BB962C8B-B14F-4D97-AF65-F5344CB8AC3E}">
        <p14:creationId xmlns:p14="http://schemas.microsoft.com/office/powerpoint/2010/main" val="2514002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1006</Words>
  <Application>Microsoft Office PowerPoint</Application>
  <PresentationFormat>Widescreen</PresentationFormat>
  <Paragraphs>166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Trend Detection</vt:lpstr>
      <vt:lpstr>This deck has answers to common questions about the complaints UI:</vt:lpstr>
      <vt:lpstr>What is shown in the UI? </vt:lpstr>
      <vt:lpstr>What complaint combinations are checked ? (1)</vt:lpstr>
      <vt:lpstr>What complaint combinations are checked ? (2)</vt:lpstr>
      <vt:lpstr>Trend Detection Algorithm 1</vt:lpstr>
      <vt:lpstr>Trend Detection Algorithm 2</vt:lpstr>
      <vt:lpstr>Trend Detection Algorithm 3</vt:lpstr>
      <vt:lpstr>What does the Time Period drop-down filter do?</vt:lpstr>
      <vt:lpstr>What is displayed on the trends chart ?</vt:lpstr>
      <vt:lpstr>What is “Early Trend Detection” ?</vt:lpstr>
      <vt:lpstr>What is the difference between start date and trend start date ?</vt:lpstr>
      <vt:lpstr>What does the Trending Week/Month Column Show?</vt:lpstr>
      <vt:lpstr>How is the  “Trending Week/Month” number calculated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Owen McGivney</dc:creator>
  <cp:lastModifiedBy>Owen McGivney</cp:lastModifiedBy>
  <cp:revision>125</cp:revision>
  <dcterms:created xsi:type="dcterms:W3CDTF">2017-12-18T13:39:37Z</dcterms:created>
  <dcterms:modified xsi:type="dcterms:W3CDTF">2018-02-26T20:27:49Z</dcterms:modified>
</cp:coreProperties>
</file>